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68"/>
  </p:notesMasterIdLst>
  <p:sldIdLst>
    <p:sldId id="259" r:id="rId3"/>
    <p:sldId id="260" r:id="rId4"/>
    <p:sldId id="263" r:id="rId5"/>
    <p:sldId id="334" r:id="rId6"/>
    <p:sldId id="267" r:id="rId7"/>
    <p:sldId id="268" r:id="rId8"/>
    <p:sldId id="269" r:id="rId9"/>
    <p:sldId id="270" r:id="rId10"/>
    <p:sldId id="271" r:id="rId11"/>
    <p:sldId id="272" r:id="rId12"/>
    <p:sldId id="273" r:id="rId13"/>
    <p:sldId id="274" r:id="rId14"/>
    <p:sldId id="275" r:id="rId15"/>
    <p:sldId id="276" r:id="rId16"/>
    <p:sldId id="277" r:id="rId17"/>
    <p:sldId id="278" r:id="rId18"/>
    <p:sldId id="279" r:id="rId19"/>
    <p:sldId id="280" r:id="rId20"/>
    <p:sldId id="281" r:id="rId21"/>
    <p:sldId id="282" r:id="rId22"/>
    <p:sldId id="283" r:id="rId23"/>
    <p:sldId id="284" r:id="rId24"/>
    <p:sldId id="285" r:id="rId25"/>
    <p:sldId id="286" r:id="rId26"/>
    <p:sldId id="287" r:id="rId27"/>
    <p:sldId id="288"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5" r:id="rId65"/>
    <p:sldId id="326" r:id="rId66"/>
    <p:sldId id="332" r:id="rId67"/>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17"/>
  </p:normalViewPr>
  <p:slideViewPr>
    <p:cSldViewPr snapToGrid="0" snapToObjects="1">
      <p:cViewPr varScale="1">
        <p:scale>
          <a:sx n="83" d="100"/>
          <a:sy n="83" d="100"/>
        </p:scale>
        <p:origin x="95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notesMaster" Target="notesMasters/notesMaster1.xml"/><Relationship Id="rId69" Type="http://schemas.openxmlformats.org/officeDocument/2006/relationships/presProps" Target="presProps.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3" name="Shape 48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89" name="Shape 48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96" name="Shape 49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open.blogs.nytimes.com/2015/08/11/building-the-next-new-york-times-recommendation-engine/?_r=0"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6.png"/><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s://radimrehurek.com/gensim/index.html"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2.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3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6000" b="1">
                <a:solidFill>
                  <a:srgbClr val="FFFFFF"/>
                </a:solidFill>
                <a:latin typeface="Arial" charset="0"/>
                <a:ea typeface="Arial" charset="0"/>
                <a:cs typeface="Arial" charset="0"/>
                <a:sym typeface="Oswald"/>
              </a:rPr>
              <a:t>LATENT VARIABLES AND NATURAL LANGUAGE PROCESSING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VARIABLES AND NATURAL LANGUAGE PROCESSING</a:t>
            </a: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what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variables are</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Understand the uses of </a:t>
            </a:r>
            <a:r>
              <a:rPr lang="en-US" sz="2800" i="1" dirty="0">
                <a:latin typeface="Arial" charset="0"/>
                <a:ea typeface="Arial" charset="0"/>
                <a:cs typeface="Arial" charset="0"/>
                <a:sym typeface="Georgia"/>
              </a:rPr>
              <a:t>latent variables</a:t>
            </a:r>
            <a:r>
              <a:rPr lang="en-US" sz="2800" dirty="0">
                <a:latin typeface="Arial" charset="0"/>
                <a:ea typeface="Arial" charset="0"/>
                <a:cs typeface="Arial" charset="0"/>
                <a:sym typeface="Georgia"/>
              </a:rPr>
              <a:t> in language processing</a:t>
            </a:r>
          </a:p>
          <a:p>
            <a:pPr marL="203200" marR="0" lvl="0" indent="-256540" algn="l" rtl="0">
              <a:spcBef>
                <a:spcPts val="1000"/>
              </a:spcBef>
              <a:buSzPct val="100000"/>
              <a:buFont typeface="Georgia"/>
              <a:buChar char="‣"/>
            </a:pPr>
            <a:r>
              <a:rPr lang="en-US" sz="2800" dirty="0">
                <a:latin typeface="Arial" charset="0"/>
                <a:ea typeface="Arial" charset="0"/>
                <a:cs typeface="Arial" charset="0"/>
                <a:sym typeface="Georgia"/>
              </a:rPr>
              <a:t>Use the </a:t>
            </a: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LDA</a:t>
            </a:r>
            <a:r>
              <a:rPr lang="en-US" sz="2800" dirty="0">
                <a:latin typeface="Arial" charset="0"/>
                <a:ea typeface="Arial" charset="0"/>
                <a:cs typeface="Arial" charset="0"/>
                <a:sym typeface="Georgia"/>
              </a:rPr>
              <a:t> algorithms of </a:t>
            </a:r>
            <a:r>
              <a:rPr lang="en-US" sz="2800" dirty="0">
                <a:latin typeface="Arial" charset="0"/>
                <a:ea typeface="Arial" charset="0"/>
                <a:cs typeface="Arial" charset="0"/>
                <a:sym typeface="Consolas"/>
              </a:rPr>
              <a:t>genism</a:t>
            </a:r>
          </a:p>
          <a:p>
            <a:pPr marR="0" lvl="0" algn="l" rtl="0">
              <a:spcBef>
                <a:spcPts val="1000"/>
              </a:spcBef>
              <a:buNone/>
            </a:pPr>
            <a:endParaRPr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 </a:t>
            </a:r>
          </a:p>
          <a:p>
            <a:pPr lvl="0" rtl="0">
              <a:lnSpc>
                <a:spcPct val="75000"/>
              </a:lnSpc>
              <a:spcBef>
                <a:spcPts val="0"/>
              </a:spcBef>
              <a:buClr>
                <a:schemeClr val="dk1"/>
              </a:buClr>
              <a:buSzPct val="25000"/>
              <a:buFont typeface="Arial"/>
              <a:buNone/>
            </a:pPr>
            <a:r>
              <a:rPr lang="en-US" sz="9600" b="1" dirty="0" smtClean="0">
                <a:solidFill>
                  <a:schemeClr val="lt1"/>
                </a:solidFill>
                <a:latin typeface="Arial" charset="0"/>
                <a:ea typeface="Arial" charset="0"/>
                <a:cs typeface="Arial" charset="0"/>
                <a:sym typeface="Oswald"/>
              </a:rPr>
              <a:t>Overview and Comparison</a:t>
            </a:r>
            <a:endParaRPr lang="en-US" sz="9600" b="1" dirty="0">
              <a:solidFill>
                <a:schemeClr val="lt1"/>
              </a:solidFill>
              <a:latin typeface="Arial" charset="0"/>
              <a:ea typeface="Arial" charset="0"/>
              <a:cs typeface="Arial" charset="0"/>
              <a:sym typeface="Oswa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gensim.models.ldamodel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LdaModel</a:t>
            </a:r>
            <a:br>
              <a:rPr lang="en-US" sz="2400">
                <a:solidFill>
                  <a:srgbClr val="333333"/>
                </a:solidFill>
                <a:highlight>
                  <a:srgbClr val="F7F7F7"/>
                </a:highlight>
                <a:latin typeface="Consolas"/>
                <a:ea typeface="Consolas"/>
                <a:cs typeface="Consolas"/>
                <a:sym typeface="Consolas"/>
              </a:rPr>
            </a:b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gensim.matutils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Sparse2Corpus</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First we convert our word-matrix into gensim's format</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corpus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Sparse2Corpus(docs, </a:t>
            </a:r>
            <a:r>
              <a:rPr lang="en-US" sz="2400">
                <a:solidFill>
                  <a:srgbClr val="ED6A43"/>
                </a:solidFill>
                <a:highlight>
                  <a:srgbClr val="F7F7F7"/>
                </a:highlight>
                <a:latin typeface="Consolas"/>
                <a:ea typeface="Consolas"/>
                <a:cs typeface="Consolas"/>
                <a:sym typeface="Consolas"/>
              </a:rPr>
              <a:t>documents_columns</a:t>
            </a:r>
            <a:r>
              <a:rPr lang="en-US" sz="2400">
                <a:solidFill>
                  <a:srgbClr val="333333"/>
                </a:solidFill>
                <a:highlight>
                  <a:srgbClr val="F7F7F7"/>
                </a:highlight>
                <a:latin typeface="Consolas"/>
                <a:ea typeface="Consolas"/>
                <a:cs typeface="Consolas"/>
                <a:sym typeface="Consolas"/>
              </a:rPr>
              <a: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False</a:t>
            </a:r>
            <a:r>
              <a:rPr lang="en-US" sz="2400">
                <a:solidFill>
                  <a:srgbClr val="333333"/>
                </a:solidFill>
                <a:highlight>
                  <a:srgbClr val="F7F7F7"/>
                </a:highlight>
                <a:latin typeface="Consolas"/>
                <a:ea typeface="Consolas"/>
                <a:cs typeface="Consolas"/>
                <a:sym typeface="Consolas"/>
              </a:rPr>
              <a:t>)</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Then we fit an LDA model</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lda_model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LdaModel(</a:t>
            </a:r>
            <a:r>
              <a:rPr lang="en-US" sz="2400">
                <a:solidFill>
                  <a:srgbClr val="ED6A43"/>
                </a:solidFill>
                <a:highlight>
                  <a:srgbClr val="F7F7F7"/>
                </a:highlight>
                <a:latin typeface="Consolas"/>
                <a:ea typeface="Consolas"/>
                <a:cs typeface="Consolas"/>
                <a:sym typeface="Consolas"/>
              </a:rPr>
              <a:t>corpus</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corpus, </a:t>
            </a:r>
            <a:r>
              <a:rPr lang="en-US" sz="2400">
                <a:solidFill>
                  <a:srgbClr val="ED6A43"/>
                </a:solidFill>
                <a:highlight>
                  <a:srgbClr val="F7F7F7"/>
                </a:highlight>
                <a:latin typeface="Consolas"/>
                <a:ea typeface="Consolas"/>
                <a:cs typeface="Consolas"/>
                <a:sym typeface="Consolas"/>
              </a:rPr>
              <a:t>id2word</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id2word, </a:t>
            </a:r>
            <a:r>
              <a:rPr lang="en-US" sz="2400">
                <a:solidFill>
                  <a:srgbClr val="ED6A43"/>
                </a:solidFill>
                <a:highlight>
                  <a:srgbClr val="F7F7F7"/>
                </a:highlight>
                <a:latin typeface="Consolas"/>
                <a:ea typeface="Consolas"/>
                <a:cs typeface="Consolas"/>
                <a:sym typeface="Consolas"/>
              </a:rPr>
              <a:t>num_topics</a:t>
            </a:r>
            <a:r>
              <a:rPr lang="en-US" sz="2400">
                <a:solidFill>
                  <a:srgbClr val="A71D5D"/>
                </a:solidFill>
                <a:highlight>
                  <a:srgbClr val="F7F7F7"/>
                </a:highlight>
                <a:latin typeface="Consolas"/>
                <a:ea typeface="Consolas"/>
                <a:cs typeface="Consolas"/>
                <a:sym typeface="Consolas"/>
              </a:rPr>
              <a:t>=</a:t>
            </a:r>
            <a:r>
              <a:rPr lang="en-US" sz="2400">
                <a:solidFill>
                  <a:srgbClr val="0086B3"/>
                </a:solidFill>
                <a:highlight>
                  <a:srgbClr val="F7F7F7"/>
                </a:highlight>
                <a:latin typeface="Consolas"/>
                <a:ea typeface="Consolas"/>
                <a:cs typeface="Consolas"/>
                <a:sym typeface="Consolas"/>
              </a:rPr>
              <a:t>15</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Shape 48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486" name="Shape 48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try </a:t>
            </a:r>
            <a:r>
              <a:rPr lang="en-US" sz="2800" dirty="0">
                <a:latin typeface="Arial" charset="0"/>
                <a:ea typeface="Arial" charset="0"/>
                <a:cs typeface="Arial" charset="0"/>
                <a:sym typeface="Georgia"/>
              </a:rPr>
              <a:t>to understand language based on </a:t>
            </a:r>
            <a:r>
              <a:rPr lang="en-US" sz="2800" b="1" dirty="0">
                <a:latin typeface="Arial" charset="0"/>
                <a:ea typeface="Arial" charset="0"/>
                <a:cs typeface="Arial" charset="0"/>
                <a:sym typeface="Georgia"/>
              </a:rPr>
              <a:t>how</a:t>
            </a:r>
            <a:r>
              <a:rPr lang="en-US" sz="2800" dirty="0">
                <a:latin typeface="Arial" charset="0"/>
                <a:ea typeface="Arial" charset="0"/>
                <a:cs typeface="Arial" charset="0"/>
                <a:sym typeface="Georgia"/>
              </a:rPr>
              <a:t> the words are used.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instead of learning that ‘bad’ and ‘badly’ are related because they share the same root, we’ll determine that they are related because they are often used in the same way often or near the same words.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We’ll use </a:t>
            </a:r>
            <a:r>
              <a:rPr lang="en-US" sz="2800" i="1" dirty="0">
                <a:latin typeface="Arial" charset="0"/>
                <a:ea typeface="Arial" charset="0"/>
                <a:cs typeface="Arial" charset="0"/>
                <a:sym typeface="Georgia"/>
              </a:rPr>
              <a:t>unsupervised</a:t>
            </a:r>
            <a:r>
              <a:rPr lang="en-US" sz="2800" dirty="0">
                <a:latin typeface="Arial" charset="0"/>
                <a:ea typeface="Arial" charset="0"/>
                <a:cs typeface="Arial" charset="0"/>
                <a:sym typeface="Georgia"/>
              </a:rPr>
              <a:t> techniques (discovering patterns or structure) to extract the information.</a:t>
            </a:r>
          </a:p>
          <a:p>
            <a:pPr marR="0" lvl="0" algn="l" rtl="0">
              <a:spcBef>
                <a:spcPts val="1000"/>
              </a:spcBef>
              <a:buNone/>
            </a:pPr>
            <a:endParaRPr sz="2800" dirty="0">
              <a:latin typeface="Arial" charset="0"/>
              <a:ea typeface="Arial" charset="0"/>
              <a:cs typeface="Arial" charset="0"/>
              <a:sym typeface="Georgia"/>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body" idx="1"/>
          </p:nvPr>
        </p:nvSpPr>
        <p:spPr>
          <a:xfrm>
            <a:off x="466852"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theoretical understanding of language </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Tries to learn the rules of a particular language</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Preprogrammed set of rules</a:t>
            </a:r>
          </a:p>
        </p:txBody>
      </p:sp>
      <p:sp>
        <p:nvSpPr>
          <p:cNvPr id="492" name="Shape 49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493" name="Shape 493"/>
          <p:cNvSpPr txBox="1">
            <a:spLocks noGrp="1"/>
          </p:cNvSpPr>
          <p:nvPr>
            <p:ph type="body" idx="1"/>
          </p:nvPr>
        </p:nvSpPr>
        <p:spPr>
          <a:xfrm>
            <a:off x="6731280" y="1292774"/>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Focused on how the language is actually used in practice</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Infers meaning from how words are used together</a:t>
            </a: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Uses unsupervised learning to discover patterns or structure</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body" idx="1"/>
          </p:nvPr>
        </p:nvSpPr>
        <p:spPr>
          <a:xfrm>
            <a:off x="466852"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Traditional NLP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share a common root.</a:t>
            </a:r>
          </a:p>
          <a:p>
            <a:pPr marR="0" lvl="0" algn="l" rtl="0">
              <a:spcBef>
                <a:spcPts val="0"/>
              </a:spcBef>
              <a:buNone/>
            </a:pPr>
            <a:endParaRPr sz="2800" dirty="0">
              <a:latin typeface="Arial" charset="0"/>
              <a:ea typeface="Arial" charset="0"/>
              <a:cs typeface="Arial" charset="0"/>
              <a:sym typeface="Georgia"/>
            </a:endParaRPr>
          </a:p>
          <a:p>
            <a:pPr marR="0" lvl="0"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they are often a noun preceded by </a:t>
            </a:r>
            <a:br>
              <a:rPr lang="en-US" sz="2800" dirty="0">
                <a:latin typeface="Arial" charset="0"/>
                <a:ea typeface="Arial" charset="0"/>
                <a:cs typeface="Arial" charset="0"/>
                <a:sym typeface="Georgia"/>
              </a:rPr>
            </a:br>
            <a:r>
              <a:rPr lang="en-US" sz="2800" dirty="0">
                <a:latin typeface="Arial" charset="0"/>
                <a:ea typeface="Arial" charset="0"/>
                <a:cs typeface="Arial" charset="0"/>
                <a:sym typeface="Georgia"/>
              </a:rPr>
              <a:t>the verb ‘program’ or ‘code’.</a:t>
            </a:r>
          </a:p>
        </p:txBody>
      </p:sp>
      <p:sp>
        <p:nvSpPr>
          <p:cNvPr id="499" name="Shape 49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00" name="Shape 500"/>
          <p:cNvSpPr txBox="1">
            <a:spLocks noGrp="1"/>
          </p:cNvSpPr>
          <p:nvPr>
            <p:ph type="body" idx="1"/>
          </p:nvPr>
        </p:nvSpPr>
        <p:spPr>
          <a:xfrm>
            <a:off x="6746778" y="1292775"/>
            <a:ext cx="5865300" cy="3809999"/>
          </a:xfrm>
          <a:prstGeom prst="rect">
            <a:avLst/>
          </a:prstGeom>
          <a:noFill/>
          <a:ln>
            <a:noFill/>
          </a:ln>
        </p:spPr>
        <p:txBody>
          <a:bodyPr lIns="0" tIns="0" rIns="0" bIns="0" anchor="t" anchorCtr="0">
            <a:noAutofit/>
          </a:bodyPr>
          <a:lstStyle/>
          <a:p>
            <a:pPr marR="0" lvl="0" algn="ctr"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800" b="1" dirty="0">
                <a:latin typeface="Arial" charset="0"/>
                <a:ea typeface="Arial" charset="0"/>
                <a:cs typeface="Arial" charset="0"/>
                <a:sym typeface="Georgia"/>
              </a:rPr>
              <a:t>Latent Variable Models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‘bad’ and ‘badly’ are related because they are used the same way or near the same words.</a:t>
            </a:r>
          </a:p>
          <a:p>
            <a:pPr marR="0" lvl="0" algn="ctr" rtl="0">
              <a:spcBef>
                <a:spcPts val="0"/>
              </a:spcBef>
              <a:buNone/>
            </a:pPr>
            <a:endParaRPr sz="2800" dirty="0">
              <a:latin typeface="Arial" charset="0"/>
              <a:ea typeface="Arial" charset="0"/>
              <a:cs typeface="Arial" charset="0"/>
              <a:sym typeface="Georgia"/>
            </a:endParaRPr>
          </a:p>
          <a:p>
            <a:pPr marL="0" marR="0" lvl="0" indent="0" algn="ctr" rtl="0">
              <a:spcBef>
                <a:spcPts val="0"/>
              </a:spcBef>
              <a:buNone/>
            </a:pPr>
            <a:r>
              <a:rPr lang="en-US" sz="2800" dirty="0">
                <a:latin typeface="Arial" charset="0"/>
                <a:ea typeface="Arial" charset="0"/>
                <a:cs typeface="Arial" charset="0"/>
                <a:sym typeface="Georgia"/>
              </a:rPr>
              <a:t>‘Python’ and ‘C++’ are both programming languages because they are often used in the same context.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LATENT VARIABLE </a:t>
            </a:r>
            <a:r>
              <a:rPr lang="en-US" sz="9600" b="1" dirty="0" smtClean="0">
                <a:solidFill>
                  <a:srgbClr val="FFFFFF"/>
                </a:solidFill>
                <a:latin typeface="Arial" charset="0"/>
                <a:ea typeface="Arial" charset="0"/>
                <a:cs typeface="Arial" charset="0"/>
                <a:sym typeface="Oswald"/>
              </a:rPr>
              <a:t>MODELS</a:t>
            </a:r>
            <a:endParaRPr lang="en-US" sz="9600" b="1" dirty="0">
              <a:solidFill>
                <a:srgbClr val="FFFFFF"/>
              </a:solidFill>
              <a:latin typeface="Arial" charset="0"/>
              <a:ea typeface="Arial" charset="0"/>
              <a:cs typeface="Arial" charset="0"/>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2867</Words>
  <Application>Microsoft Macintosh PowerPoint</Application>
  <PresentationFormat>Custom</PresentationFormat>
  <Paragraphs>479</Paragraphs>
  <Slides>65</Slides>
  <Notes>65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65</vt:i4>
      </vt:variant>
    </vt:vector>
  </HeadingPairs>
  <TitlesOfParts>
    <vt:vector size="74" baseType="lpstr">
      <vt:lpstr>Arial</vt:lpstr>
      <vt:lpstr>Merriweather Sans</vt:lpstr>
      <vt:lpstr>Oswald</vt:lpstr>
      <vt:lpstr>Georgia</vt:lpstr>
      <vt:lpstr>Consolas</vt:lpstr>
      <vt:lpstr>Helvetica Neue</vt:lpstr>
      <vt:lpstr>Impact</vt:lpstr>
      <vt:lpstr>White</vt:lpstr>
      <vt:lpstr>White</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98</cp:revision>
  <dcterms:modified xsi:type="dcterms:W3CDTF">2017-03-23T23:06:05Z</dcterms:modified>
</cp:coreProperties>
</file>